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9" r:id="rId1"/>
    <p:sldMasterId id="2147483750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9144000" cy="5143500" type="screen16x9"/>
  <p:notesSz cx="6858000" cy="9144000"/>
  <p:embeddedFontLst>
    <p:embeddedFont>
      <p:font typeface="Inconsolata" panose="020B0604020202020204" charset="0"/>
      <p:regular r:id="rId33"/>
      <p:bold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Light" panose="02000000000000000000" pitchFamily="2" charset="0"/>
      <p:regular r:id="rId39"/>
      <p:bold r:id="rId40"/>
      <p:italic r:id="rId41"/>
      <p:boldItalic r:id="rId42"/>
    </p:embeddedFont>
    <p:embeddedFont>
      <p:font typeface="Roboto Medium" panose="02000000000000000000" pitchFamily="2" charset="0"/>
      <p:regular r:id="rId43"/>
      <p:bold r:id="rId44"/>
      <p:italic r:id="rId45"/>
      <p:boldItalic r:id="rId46"/>
    </p:embeddedFont>
    <p:embeddedFont>
      <p:font typeface="Roboto Thin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6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480f0dd0a7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480f0dd0a7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886b8f92f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886b8f92f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shutterstock_191467574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g886b8f92f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" name="Google Shape;2172;g886b8f92f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886b8f92f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886b8f92f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886b8f92f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886b8f92f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886b8f92f2_2_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886b8f92f2_2_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886b8f92f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886b8f92f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886b8f92f2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886b8f92f2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8979cc6df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8979cc6df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Shutterstock_1008237121 Shutterstock_535531051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8979cc6df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8979cc6df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86b8f92f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86b8f92f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886b8f92f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886b8f92f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886b8f92f2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886b8f92f2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886b8f92f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886b8f92f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886b8f92f2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886b8f92f2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886b8f92f2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886b8f92f2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886b8f92f2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886b8f92f2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886b8f92f2_0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886b8f92f2_0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886b8f92f2_2_2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886b8f92f2_2_2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8979cc6df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8979cc6df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8979cc6df4_0_2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8979cc6df4_0_2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886b8f92f2_0_1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886b8f92f2_0_1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87973c3c06_1_1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87973c3c06_1_1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shutterstock_1156921555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87973c3c06_1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87973c3c06_1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shutterstock_1248126409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886b8f92f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886b8f92f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886b8f92f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886b8f92f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886b8f92f2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886b8f92f2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886b8f92f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886b8f92f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shutterstock_1171657165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886b8f92f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886b8f92f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4" name="Google Shape;2024;p10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10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26" name="Google Shape;2026;p103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2027" name="Google Shape;20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7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19" name="Google Shape;1019;p5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5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1" name="Google Shape;1021;p5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2" name="Google Shape;10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5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5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26" name="Google Shape;10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9" name="Google Shape;1029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5" name="Google Shape;10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5" name="Google Shape;104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1" name="Google Shape;10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3" name="Google Shape;1053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6" name="Google Shape;1056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1" name="Google Shape;1061;p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5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58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1" name="Google Shape;107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3" name="Google Shape;107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4" name="Google Shape;1074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5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0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3" name="Google Shape;1083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5" name="Google Shape;1085;p6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61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89" name="Google Shape;1089;p61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8" name="Google Shape;1098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9" name="Google Shape;109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2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6" name="Google Shape;1106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63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4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5" name="Google Shape;1115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7" name="Google Shape;1117;p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8" name="Google Shape;1118;p64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19" name="Google Shape;111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4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5" name="Google Shape;11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5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65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6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1" name="Google Shape;1131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5" name="Google Shape;113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6" name="Google Shape;1136;p66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7" name="Google Shape;1137;p66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6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39" name="Google Shape;1139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1" name="Google Shape;114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3" name="Google Shape;1143;p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9" name="Google Shape;1149;p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0" name="Google Shape;1150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2" name="Google Shape;1152;p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5" name="Google Shape;1155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6" name="Google Shape;115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7" name="Google Shape;1157;p68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9" name="Google Shape;1159;p68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0" name="Google Shape;116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1" name="Google Shape;1161;p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6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7" name="Google Shape;116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8" name="Google Shape;1168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9" name="Google Shape;116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0" name="Google Shape;1170;p6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1" name="Google Shape;1171;p6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2" name="Google Shape;1172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3" name="Google Shape;1173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6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5" name="Google Shape;1175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6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78" name="Google Shape;1178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6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1" name="Google Shape;1181;p6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6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69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69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69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69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4" name="Google Shape;119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Google Shape;1195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6" name="Google Shape;1196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Google Shape;1197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98" name="Google Shape;1198;p7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199" name="Google Shape;119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0" name="Google Shape;120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7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2" name="Google Shape;120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3" name="Google Shape;120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7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5" name="Google Shape;120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6" name="Google Shape;120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08" name="Google Shape;120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9" name="Google Shape;120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70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7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0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0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17" name="Google Shape;1217;p7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18" name="Google Shape;121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7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7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6" name="Google Shape;1226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28" name="Google Shape;1228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9" name="Google Shape;1229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0" name="Google Shape;1230;p7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1" name="Google Shape;1231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3" name="Google Shape;1233;p7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4" name="Google Shape;1234;p7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7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6" name="Google Shape;1236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0" name="Google Shape;1240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4" name="Google Shape;1244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48" name="Google Shape;1248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2" name="Google Shape;1252;p7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1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71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7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7" name="Google Shape;1257;p71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71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3" name="Google Shape;126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5" name="Google Shape;1265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6" name="Google Shape;1266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7" name="Google Shape;1267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68" name="Google Shape;126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9" name="Google Shape;126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72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2" name="Google Shape;1272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3" name="Google Shape;127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77" name="Google Shape;127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1" name="Google Shape;128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5" name="Google Shape;128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89" name="Google Shape;128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2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72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7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72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3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0" name="Google Shape;130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1" name="Google Shape;1301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2" name="Google Shape;1302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3" name="Google Shape;1303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4" name="Google Shape;1304;p73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5" name="Google Shape;130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6" name="Google Shape;130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7" name="Google Shape;1307;p7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9" name="Google Shape;1309;p73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0" name="Google Shape;131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3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3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3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5" name="Google Shape;131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3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3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0" name="Google Shape;132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3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3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3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5" name="Google Shape;132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3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3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3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0" name="Google Shape;133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3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3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5" name="Google Shape;133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1" name="Google Shape;13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2" name="Google Shape;1342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3" name="Google Shape;13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4" name="Google Shape;1344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7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7" name="Google Shape;134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8" name="Google Shape;134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7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2" name="Google Shape;135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7" name="Google Shape;135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2" name="Google Shape;136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7" name="Google Shape;136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4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2" name="Google Shape;137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4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7" name="Google Shape;1377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4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2" name="Google Shape;1382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4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7" name="Google Shape;1387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8" name="Google Shape;138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9" name="Google Shape;1389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0" name="Google Shape;139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1" name="Google Shape;1391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3" name="Google Shape;1393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6" name="Google Shape;1396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5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5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5" name="Google Shape;1435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6" name="Google Shape;1436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7" name="Google Shape;1437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8" name="Google Shape;1438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39" name="Google Shape;1439;p76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0" name="Google Shape;144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1" name="Google Shape;144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2" name="Google Shape;1442;p76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3" name="Google Shape;1443;p76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6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6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6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6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0" name="Google Shape;145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6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6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77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59" name="Google Shape;145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0" name="Google Shape;146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1" name="Google Shape;146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3" name="Google Shape;1463;p77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4" name="Google Shape;146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77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77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8" name="Google Shape;1468;p77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77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0" name="Google Shape;147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1" name="Google Shape;147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2" name="Google Shape;1472;p77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7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77" name="Google Shape;147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8" name="Google Shape;1478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9" name="Google Shape;1479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0" name="Google Shape;1480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2" name="Google Shape;1482;p7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7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7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7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8" name="Google Shape;1488;p7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4" name="Google Shape;1494;p7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8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7" name="Google Shape;1497;p78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78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78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78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5" name="Google Shape;150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6" name="Google Shape;1506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7" name="Google Shape;1507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8" name="Google Shape;1508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7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7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7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7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7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7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7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16" name="Google Shape;1516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7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7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3" name="Google Shape;1523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4" name="Google Shape;1524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5" name="Google Shape;1525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7" name="Google Shape;1527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5" name="Google Shape;1535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3" name="Google Shape;1543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4" name="Google Shape;1554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1" name="Google Shape;1561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2" name="Google Shape;156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7" name="Google Shape;1567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3" name="Google Shape;1573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82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8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0" name="Google Shape;1580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1" name="Google Shape;1581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2" name="Google Shape;1582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Google Shape;1584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6" name="Google Shape;1586;p8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8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8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4" name="Google Shape;1594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3" name="Google Shape;1603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4" name="Google Shape;1604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5" name="Google Shape;160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6" name="Google Shape;1606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4" name="Google Shape;1614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6" name="Google Shape;1616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4" name="Google Shape;1624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5" name="Google Shape;1625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6" name="Google Shape;1626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7" name="Google Shape;1627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8" name="Google Shape;1628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38" name="Google Shape;1638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6" name="Google Shape;1646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47" name="Google Shape;1647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8" name="Google Shape;1648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9" name="Google Shape;164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0" name="Google Shape;1650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0" name="Google Shape;1660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8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69" name="Google Shape;1669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0" name="Google Shape;1670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1" name="Google Shape;1671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2" name="Google Shape;1672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8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" name="Google Shape;1675;p8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6" name="Google Shape;1676;p8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p8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8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8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8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8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8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4" name="Google Shape;1684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3" name="Google Shape;169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4" name="Google Shape;169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5" name="Google Shape;169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6" name="Google Shape;169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7" name="Google Shape;169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9" name="Google Shape;169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5" name="Google Shape;170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7" name="Google Shape;170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09" name="Google Shape;170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19" name="Google Shape;17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0" name="Google Shape;172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1" name="Google Shape;17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2" name="Google Shape;172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1" name="Google Shape;173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2" name="Google Shape;173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4" name="Google Shape;1734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3" name="Google Shape;174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4" name="Google Shape;174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5" name="Google Shape;174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6" name="Google Shape;174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7" name="Google Shape;174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9" name="Google Shape;174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5" name="Google Shape;175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7" name="Google Shape;175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59" name="Google Shape;1759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0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8" name="Google Shape;176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69" name="Google Shape;176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1" name="Google Shape;177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2" name="Google Shape;177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4" name="Google Shape;1774;p9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9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9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6" name="Google Shape;1786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1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1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97" name="Google Shape;1797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9" name="Google Shape;1799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0" name="Google Shape;1800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4" name="Google Shape;181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5" name="Google Shape;182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6" name="Google Shape;1826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27" name="Google Shape;182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8" name="Google Shape;1828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2" name="Google Shape;1842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3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3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2" name="Google Shape;1852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3" name="Google Shape;1853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4" name="Google Shape;1854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5" name="Google Shape;1855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8" name="Google Shape;1858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0" name="Google Shape;1870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4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4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9" name="Google Shape;1879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0" name="Google Shape;1880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2" name="Google Shape;1882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3" name="Google Shape;1883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9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6" name="Google Shape;1886;p9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9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0" name="Google Shape;1900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0" name="Google Shape;1910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1" name="Google Shape;1911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2" name="Google Shape;1912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3" name="Google Shape;191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4" name="Google Shape;1914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7" name="Google Shape;1917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1" name="Google Shape;193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2" name="Google Shape;194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3" name="Google Shape;1943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4" name="Google Shape;194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5" name="Google Shape;1945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2" name="Google Shape;1962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2" name="Google Shape;1972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3" name="Google Shape;1973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4" name="Google Shape;1974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5" name="Google Shape;1975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6" name="Google Shape;1976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3" name="Google Shape;1993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3" name="Google Shape;2003;p9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4" name="Google Shape;2004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5" name="Google Shape;2005;p9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6" name="Google Shape;200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9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8" name="Google Shape;2008;p9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0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2" name="Google Shape;2012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10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4" name="Google Shape;20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0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19" name="Google Shape;2019;p10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  <p:sldLayoutId id="2147483748" r:id="rId51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4" Type="http://schemas.openxmlformats.org/officeDocument/2006/relationships/hyperlink" Target="https://dribbble.com/shots/3533927-Talkdesk-Rout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www.offensive-security.com/community-projects/" TargetMode="Externa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10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Forensics Day 3</a:t>
            </a:r>
            <a:endParaRPr/>
          </a:p>
        </p:txBody>
      </p:sp>
      <p:sp>
        <p:nvSpPr>
          <p:cNvPr id="2033" name="Google Shape;2033;p10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Acquisition </a:t>
            </a:r>
            <a:br>
              <a:rPr lang="en"/>
            </a:br>
            <a:r>
              <a:rPr lang="en"/>
              <a:t>and Reports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113"/>
          <p:cNvPicPr preferRelativeResize="0"/>
          <p:nvPr/>
        </p:nvPicPr>
        <p:blipFill rotWithShape="1">
          <a:blip r:embed="rId3">
            <a:alphaModFix amt="50000"/>
          </a:blip>
          <a:srcRect l="12138" t="16567" r="12138" b="21197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13"/>
          <p:cNvSpPr/>
          <p:nvPr/>
        </p:nvSpPr>
        <p:spPr>
          <a:xfrm>
            <a:off x="175" y="-38400"/>
            <a:ext cx="9168600" cy="5181900"/>
          </a:xfrm>
          <a:prstGeom prst="rect">
            <a:avLst/>
          </a:prstGeom>
          <a:solidFill>
            <a:srgbClr val="A5EEEB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113"/>
          <p:cNvSpPr/>
          <p:nvPr/>
        </p:nvSpPr>
        <p:spPr>
          <a:xfrm>
            <a:off x="4705288" y="3363650"/>
            <a:ext cx="2780400" cy="991500"/>
          </a:xfrm>
          <a:prstGeom prst="roundRect">
            <a:avLst>
              <a:gd name="adj" fmla="val 6622"/>
            </a:avLst>
          </a:prstGeom>
          <a:solidFill>
            <a:srgbClr val="C6F7F4"/>
          </a:solidFill>
          <a:ln w="28575" cap="flat" cmpd="sng">
            <a:solidFill>
              <a:srgbClr val="206A6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65835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Robbers</a:t>
            </a:r>
            <a:endParaRPr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43" name="Google Shape;2143;p113"/>
          <p:cNvSpPr/>
          <p:nvPr/>
        </p:nvSpPr>
        <p:spPr>
          <a:xfrm>
            <a:off x="1658663" y="2929450"/>
            <a:ext cx="2780400" cy="1425900"/>
          </a:xfrm>
          <a:prstGeom prst="roundRect">
            <a:avLst>
              <a:gd name="adj" fmla="val 6622"/>
            </a:avLst>
          </a:prstGeom>
          <a:solidFill>
            <a:srgbClr val="C6F7F4"/>
          </a:solidFill>
          <a:ln w="28575" cap="flat" cmpd="sng">
            <a:solidFill>
              <a:srgbClr val="206A6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877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Sumtwelve </a:t>
            </a:r>
            <a:br>
              <a:rPr lang="en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Family</a:t>
            </a:r>
            <a:endParaRPr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44" name="Google Shape;2144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in the Emails</a:t>
            </a:r>
            <a:endParaRPr/>
          </a:p>
        </p:txBody>
      </p:sp>
      <p:sp>
        <p:nvSpPr>
          <p:cNvPr id="2145" name="Google Shape;2145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diagram provides a high-level overview of the threat actors’ involvement </a:t>
            </a:r>
            <a:br>
              <a:rPr lang="en"/>
            </a:br>
            <a:r>
              <a:rPr lang="en"/>
              <a:t>in the 2012 case. </a:t>
            </a:r>
            <a:endParaRPr/>
          </a:p>
        </p:txBody>
      </p:sp>
      <p:sp>
        <p:nvSpPr>
          <p:cNvPr id="2146" name="Google Shape;2146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47" name="Google Shape;2147;p113"/>
          <p:cNvSpPr txBox="1">
            <a:spLocks noGrp="1"/>
          </p:cNvSpPr>
          <p:nvPr>
            <p:ph type="body" idx="3"/>
          </p:nvPr>
        </p:nvSpPr>
        <p:spPr>
          <a:xfrm>
            <a:off x="-12301" y="1765375"/>
            <a:ext cx="9144000" cy="300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As you analyze the emails, use this as a roadmap to tie Tracy’s associates to each incident. </a:t>
            </a:r>
            <a:endParaRPr dirty="0"/>
          </a:p>
        </p:txBody>
      </p:sp>
      <p:pic>
        <p:nvPicPr>
          <p:cNvPr id="2148" name="Google Shape;214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48425" y="1757150"/>
            <a:ext cx="4864562" cy="29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9" name="Google Shape;2149;p113"/>
          <p:cNvSpPr/>
          <p:nvPr/>
        </p:nvSpPr>
        <p:spPr>
          <a:xfrm>
            <a:off x="1658663" y="1917325"/>
            <a:ext cx="2780400" cy="873600"/>
          </a:xfrm>
          <a:prstGeom prst="roundRect">
            <a:avLst>
              <a:gd name="adj" fmla="val 6622"/>
            </a:avLst>
          </a:prstGeom>
          <a:solidFill>
            <a:srgbClr val="C6F7F4"/>
          </a:solidFill>
          <a:ln w="28575" cap="flat" cmpd="sng">
            <a:solidFill>
              <a:srgbClr val="206A6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3291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National </a:t>
            </a:r>
            <a:br>
              <a:rPr lang="en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Gallery DC</a:t>
            </a:r>
            <a:endParaRPr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0" name="Google Shape;2150;p113"/>
          <p:cNvSpPr/>
          <p:nvPr/>
        </p:nvSpPr>
        <p:spPr>
          <a:xfrm>
            <a:off x="4705288" y="2770675"/>
            <a:ext cx="2780400" cy="533700"/>
          </a:xfrm>
          <a:prstGeom prst="roundRect">
            <a:avLst>
              <a:gd name="adj" fmla="val 6622"/>
            </a:avLst>
          </a:prstGeom>
          <a:solidFill>
            <a:srgbClr val="C6F7F4"/>
          </a:solidFill>
          <a:ln w="28575" cap="flat" cmpd="sng">
            <a:solidFill>
              <a:srgbClr val="206A6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1280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Krasnovians</a:t>
            </a:r>
            <a:endParaRPr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1" name="Google Shape;2151;p113"/>
          <p:cNvSpPr/>
          <p:nvPr/>
        </p:nvSpPr>
        <p:spPr>
          <a:xfrm>
            <a:off x="4705288" y="1917325"/>
            <a:ext cx="2780400" cy="771300"/>
          </a:xfrm>
          <a:prstGeom prst="roundRect">
            <a:avLst>
              <a:gd name="adj" fmla="val 6622"/>
            </a:avLst>
          </a:prstGeom>
          <a:solidFill>
            <a:srgbClr val="C6F7F4"/>
          </a:solidFill>
          <a:ln w="28575" cap="flat" cmpd="sng">
            <a:solidFill>
              <a:srgbClr val="206A6D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502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Defacers</a:t>
            </a:r>
            <a:endParaRPr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152" name="Google Shape;2152;p113"/>
          <p:cNvCxnSpPr>
            <a:stCxn id="2153" idx="2"/>
            <a:endCxn id="2154" idx="0"/>
          </p:cNvCxnSpPr>
          <p:nvPr/>
        </p:nvCxnSpPr>
        <p:spPr>
          <a:xfrm>
            <a:off x="3671888" y="2465075"/>
            <a:ext cx="0" cy="1425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5" name="Google Shape;2155;p113"/>
          <p:cNvCxnSpPr>
            <a:stCxn id="2156" idx="2"/>
            <a:endCxn id="2157" idx="0"/>
          </p:cNvCxnSpPr>
          <p:nvPr/>
        </p:nvCxnSpPr>
        <p:spPr>
          <a:xfrm flipH="1">
            <a:off x="2649488" y="3245677"/>
            <a:ext cx="1022400" cy="6444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8" name="Google Shape;2158;p113"/>
          <p:cNvCxnSpPr>
            <a:endCxn id="2159" idx="0"/>
          </p:cNvCxnSpPr>
          <p:nvPr/>
        </p:nvCxnSpPr>
        <p:spPr>
          <a:xfrm>
            <a:off x="3671863" y="3245671"/>
            <a:ext cx="1022400" cy="334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0" name="Google Shape;2160;p113"/>
          <p:cNvCxnSpPr>
            <a:stCxn id="2154" idx="1"/>
          </p:cNvCxnSpPr>
          <p:nvPr/>
        </p:nvCxnSpPr>
        <p:spPr>
          <a:xfrm rot="10800000">
            <a:off x="3048338" y="4040525"/>
            <a:ext cx="2247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1" name="Google Shape;2161;p113"/>
          <p:cNvCxnSpPr>
            <a:stCxn id="2159" idx="1"/>
          </p:cNvCxnSpPr>
          <p:nvPr/>
        </p:nvCxnSpPr>
        <p:spPr>
          <a:xfrm flipH="1">
            <a:off x="4070713" y="3885721"/>
            <a:ext cx="224700" cy="154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2" name="Google Shape;2162;p113"/>
          <p:cNvCxnSpPr>
            <a:stCxn id="2163" idx="1"/>
            <a:endCxn id="2159" idx="3"/>
          </p:cNvCxnSpPr>
          <p:nvPr/>
        </p:nvCxnSpPr>
        <p:spPr>
          <a:xfrm rot="10800000">
            <a:off x="5093038" y="3885721"/>
            <a:ext cx="6030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4" name="Google Shape;2164;p113"/>
          <p:cNvCxnSpPr>
            <a:endCxn id="2165" idx="1"/>
          </p:cNvCxnSpPr>
          <p:nvPr/>
        </p:nvCxnSpPr>
        <p:spPr>
          <a:xfrm rot="10800000" flipH="1">
            <a:off x="3671963" y="2302975"/>
            <a:ext cx="1154100" cy="3396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6" name="Google Shape;2166;p113"/>
          <p:cNvCxnSpPr>
            <a:stCxn id="2167" idx="1"/>
            <a:endCxn id="2165" idx="3"/>
          </p:cNvCxnSpPr>
          <p:nvPr/>
        </p:nvCxnSpPr>
        <p:spPr>
          <a:xfrm rot="10800000">
            <a:off x="5623738" y="2303125"/>
            <a:ext cx="215400" cy="1548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8" name="Google Shape;2168;p113"/>
          <p:cNvCxnSpPr>
            <a:stCxn id="2169" idx="0"/>
          </p:cNvCxnSpPr>
          <p:nvPr/>
        </p:nvCxnSpPr>
        <p:spPr>
          <a:xfrm rot="10800000">
            <a:off x="5286813" y="2608538"/>
            <a:ext cx="204600" cy="2673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113"/>
          <p:cNvSpPr/>
          <p:nvPr/>
        </p:nvSpPr>
        <p:spPr>
          <a:xfrm>
            <a:off x="3273038" y="2164475"/>
            <a:ext cx="797700" cy="300600"/>
          </a:xfrm>
          <a:prstGeom prst="roundRect">
            <a:avLst>
              <a:gd name="adj" fmla="val 6622"/>
            </a:avLst>
          </a:prstGeom>
          <a:solidFill>
            <a:srgbClr val="206A6D"/>
          </a:solidFill>
          <a:ln w="28575" cap="flat" cmpd="sng">
            <a:solidFill>
              <a:srgbClr val="1CA3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Jamie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7" name="Google Shape;2157;p113"/>
          <p:cNvSpPr/>
          <p:nvPr/>
        </p:nvSpPr>
        <p:spPr>
          <a:xfrm>
            <a:off x="2250663" y="3890225"/>
            <a:ext cx="797700" cy="300600"/>
          </a:xfrm>
          <a:prstGeom prst="roundRect">
            <a:avLst>
              <a:gd name="adj" fmla="val 6622"/>
            </a:avLst>
          </a:prstGeom>
          <a:solidFill>
            <a:srgbClr val="206A6D"/>
          </a:solidFill>
          <a:ln w="28575" cap="flat" cmpd="sng">
            <a:solidFill>
              <a:srgbClr val="1CA3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4" name="Google Shape;2154;p113"/>
          <p:cNvSpPr/>
          <p:nvPr/>
        </p:nvSpPr>
        <p:spPr>
          <a:xfrm>
            <a:off x="3273038" y="3890225"/>
            <a:ext cx="797700" cy="300600"/>
          </a:xfrm>
          <a:prstGeom prst="roundRect">
            <a:avLst>
              <a:gd name="adj" fmla="val 6622"/>
            </a:avLst>
          </a:prstGeom>
          <a:solidFill>
            <a:srgbClr val="206A6D"/>
          </a:solidFill>
          <a:ln w="28575" cap="flat" cmpd="sng">
            <a:solidFill>
              <a:srgbClr val="1CA3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Terry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13"/>
          <p:cNvSpPr/>
          <p:nvPr/>
        </p:nvSpPr>
        <p:spPr>
          <a:xfrm>
            <a:off x="4295413" y="3580471"/>
            <a:ext cx="797700" cy="610500"/>
          </a:xfrm>
          <a:prstGeom prst="roundRect">
            <a:avLst>
              <a:gd name="adj" fmla="val 6622"/>
            </a:avLst>
          </a:prstGeom>
          <a:solidFill>
            <a:srgbClr val="206A6D"/>
          </a:solidFill>
          <a:ln w="28575" cap="flat" cmpd="sng">
            <a:solidFill>
              <a:srgbClr val="1CA3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Pat (Perry)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113"/>
          <p:cNvSpPr/>
          <p:nvPr/>
        </p:nvSpPr>
        <p:spPr>
          <a:xfrm>
            <a:off x="5696038" y="3580471"/>
            <a:ext cx="797700" cy="610500"/>
          </a:xfrm>
          <a:prstGeom prst="roundRect">
            <a:avLst>
              <a:gd name="adj" fmla="val 6622"/>
            </a:avLst>
          </a:prstGeom>
          <a:solidFill>
            <a:srgbClr val="206A6D"/>
          </a:solidFill>
          <a:ln w="28575" cap="flat" cmpd="sng">
            <a:solidFill>
              <a:srgbClr val="1CA3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King (Kart)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3"/>
          <p:cNvSpPr/>
          <p:nvPr/>
        </p:nvSpPr>
        <p:spPr>
          <a:xfrm>
            <a:off x="4826063" y="1997725"/>
            <a:ext cx="797700" cy="610500"/>
          </a:xfrm>
          <a:prstGeom prst="roundRect">
            <a:avLst>
              <a:gd name="adj" fmla="val 6622"/>
            </a:avLst>
          </a:prstGeom>
          <a:solidFill>
            <a:srgbClr val="206A6D"/>
          </a:solidFill>
          <a:ln w="28575" cap="flat" cmpd="sng">
            <a:solidFill>
              <a:srgbClr val="1CA3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Carry</a:t>
            </a:r>
            <a:b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(Cat)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7" name="Google Shape;2167;p113"/>
          <p:cNvSpPr/>
          <p:nvPr/>
        </p:nvSpPr>
        <p:spPr>
          <a:xfrm>
            <a:off x="5839138" y="2307625"/>
            <a:ext cx="1513500" cy="300600"/>
          </a:xfrm>
          <a:prstGeom prst="roundRect">
            <a:avLst>
              <a:gd name="adj" fmla="val 6622"/>
            </a:avLst>
          </a:prstGeom>
          <a:solidFill>
            <a:srgbClr val="206A6D"/>
          </a:solidFill>
          <a:ln w="28575" cap="flat" cmpd="sng">
            <a:solidFill>
              <a:srgbClr val="1CA3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Flash Mob Guy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9" name="Google Shape;2169;p113"/>
          <p:cNvSpPr/>
          <p:nvPr/>
        </p:nvSpPr>
        <p:spPr>
          <a:xfrm>
            <a:off x="5092563" y="2875838"/>
            <a:ext cx="797700" cy="300600"/>
          </a:xfrm>
          <a:prstGeom prst="roundRect">
            <a:avLst>
              <a:gd name="adj" fmla="val 6622"/>
            </a:avLst>
          </a:prstGeom>
          <a:solidFill>
            <a:srgbClr val="206A6D"/>
          </a:solidFill>
          <a:ln w="28575" cap="flat" cmpd="sng">
            <a:solidFill>
              <a:srgbClr val="1CA3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Alex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6" name="Google Shape;2156;p113"/>
          <p:cNvSpPr/>
          <p:nvPr/>
        </p:nvSpPr>
        <p:spPr>
          <a:xfrm>
            <a:off x="3273038" y="2635177"/>
            <a:ext cx="797700" cy="610500"/>
          </a:xfrm>
          <a:prstGeom prst="roundRect">
            <a:avLst>
              <a:gd name="adj" fmla="val 6622"/>
            </a:avLst>
          </a:prstGeom>
          <a:solidFill>
            <a:srgbClr val="206A6D"/>
          </a:solidFill>
          <a:ln w="28575" cap="flat" cmpd="sng">
            <a:solidFill>
              <a:srgbClr val="1CA3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Tracy (Coral)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14"/>
          <p:cNvSpPr/>
          <p:nvPr/>
        </p:nvSpPr>
        <p:spPr>
          <a:xfrm>
            <a:off x="406075" y="1127950"/>
            <a:ext cx="8463600" cy="3361200"/>
          </a:xfrm>
          <a:prstGeom prst="rect">
            <a:avLst/>
          </a:prstGeom>
          <a:solidFill>
            <a:srgbClr val="DCE9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14"/>
          <p:cNvSpPr/>
          <p:nvPr/>
        </p:nvSpPr>
        <p:spPr>
          <a:xfrm>
            <a:off x="406075" y="1425800"/>
            <a:ext cx="7782900" cy="476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11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Correspondence Evidence Worksheet</a:t>
            </a:r>
            <a:endParaRPr/>
          </a:p>
        </p:txBody>
      </p:sp>
      <p:sp>
        <p:nvSpPr>
          <p:cNvPr id="2177" name="Google Shape;2177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activity, you will use the following worksheet: </a:t>
            </a:r>
            <a:endParaRPr/>
          </a:p>
        </p:txBody>
      </p:sp>
      <p:sp>
        <p:nvSpPr>
          <p:cNvPr id="2178" name="Google Shape;2178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179" name="Google Shape;2179;p114"/>
          <p:cNvSpPr txBox="1">
            <a:spLocks noGrp="1"/>
          </p:cNvSpPr>
          <p:nvPr>
            <p:ph type="subTitle" idx="5"/>
          </p:nvPr>
        </p:nvSpPr>
        <p:spPr>
          <a:xfrm>
            <a:off x="0" y="2138100"/>
            <a:ext cx="49491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/>
              <a:t>Artifact numbers to help organize records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/>
              <a:t>Timestamp (time email was sent or received)  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/>
              <a:t>Header information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Including names of the individuals involved, their email addresses, and the email subject line.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180" name="Google Shape;2180;p114"/>
          <p:cNvSpPr txBox="1">
            <a:spLocks noGrp="1"/>
          </p:cNvSpPr>
          <p:nvPr>
            <p:ph type="subTitle" idx="6"/>
          </p:nvPr>
        </p:nvSpPr>
        <p:spPr>
          <a:xfrm>
            <a:off x="457200" y="1425800"/>
            <a:ext cx="5453400" cy="476100"/>
          </a:xfrm>
          <a:prstGeom prst="rect">
            <a:avLst/>
          </a:prstGeom>
        </p:spPr>
        <p:txBody>
          <a:bodyPr spcFirstLastPara="1" wrap="square" lIns="182875" tIns="137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Correspondence Evidence Worksheet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81" name="Google Shape;2181;p114"/>
          <p:cNvSpPr txBox="1">
            <a:spLocks noGrp="1"/>
          </p:cNvSpPr>
          <p:nvPr>
            <p:ph type="subTitle" idx="5"/>
          </p:nvPr>
        </p:nvSpPr>
        <p:spPr>
          <a:xfrm>
            <a:off x="4365200" y="2138100"/>
            <a:ext cx="4504500" cy="25446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Key information 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Summary of email contents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/>
              <a:t>Evidence location 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Source of the data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 Minutes</a:t>
            </a:r>
            <a:endParaRPr/>
          </a:p>
        </p:txBody>
      </p:sp>
      <p:sp>
        <p:nvSpPr>
          <p:cNvPr id="2187" name="Google Shape;2187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88" name="Google Shape;2188;p1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 b="1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Tracy’s Email Evidence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use Autopsy to access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Tracy’s email correspondence and generate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 list of contacts and their email addresses.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Google Shape;219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Tracy’s SMS Messages</a:t>
            </a:r>
            <a:endParaRPr/>
          </a:p>
        </p:txBody>
      </p:sp>
      <p:sp>
        <p:nvSpPr>
          <p:cNvPr id="2205" name="Google Shape;2205;p1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06" name="Google Shape;2206;p11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39D"/>
        </a:solidFill>
        <a:effectLst/>
      </p:bgPr>
    </p:bg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3F3F3"/>
                </a:solidFill>
              </a:rPr>
              <a:t>16</a:t>
            </a:fld>
            <a:endParaRPr>
              <a:solidFill>
                <a:srgbClr val="F3F3F3"/>
              </a:solidFill>
            </a:endParaRPr>
          </a:p>
        </p:txBody>
      </p:sp>
      <p:pic>
        <p:nvPicPr>
          <p:cNvPr id="2212" name="Google Shape;2212;p119"/>
          <p:cNvPicPr preferRelativeResize="0"/>
          <p:nvPr/>
        </p:nvPicPr>
        <p:blipFill rotWithShape="1">
          <a:blip r:embed="rId3">
            <a:alphaModFix/>
          </a:blip>
          <a:srcRect l="14640" t="20556" r="7112" b="21191"/>
          <a:stretch/>
        </p:blipFill>
        <p:spPr>
          <a:xfrm>
            <a:off x="4002749" y="829200"/>
            <a:ext cx="5141250" cy="38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119"/>
          <p:cNvSpPr txBox="1">
            <a:spLocks noGrp="1"/>
          </p:cNvSpPr>
          <p:nvPr>
            <p:ph type="subTitle" idx="1"/>
          </p:nvPr>
        </p:nvSpPr>
        <p:spPr>
          <a:xfrm>
            <a:off x="0" y="829200"/>
            <a:ext cx="4511100" cy="1533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We were able to identify an email attachment called </a:t>
            </a:r>
            <a:r>
              <a:rPr lang="en" b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needs.txt</a:t>
            </a: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containing a list of tools intended to assist with carrying out the crime.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4" name="Google Shape;2214;p119"/>
          <p:cNvSpPr/>
          <p:nvPr/>
        </p:nvSpPr>
        <p:spPr>
          <a:xfrm flipH="1">
            <a:off x="500525" y="2466125"/>
            <a:ext cx="2930400" cy="1019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206A6D"/>
          </a:solidFill>
          <a:ln>
            <a:noFill/>
          </a:ln>
        </p:spPr>
        <p:txBody>
          <a:bodyPr spcFirstLastPara="1" wrap="square" lIns="228600" tIns="18287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We’ll continue to search for more evidence by examining Tracy’s SMS messages.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5" name="Google Shape;2215;p119"/>
          <p:cNvSpPr/>
          <p:nvPr/>
        </p:nvSpPr>
        <p:spPr>
          <a:xfrm>
            <a:off x="208750" y="517375"/>
            <a:ext cx="8749800" cy="208800"/>
          </a:xfrm>
          <a:prstGeom prst="rect">
            <a:avLst/>
          </a:prstGeom>
          <a:solidFill>
            <a:srgbClr val="1CA39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A39D"/>
        </a:solidFill>
        <a:effectLst/>
      </p:bgPr>
    </p:bg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0" name="Google Shape;2220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21" name="Google Shape;2221;p120"/>
          <p:cNvPicPr preferRelativeResize="0"/>
          <p:nvPr/>
        </p:nvPicPr>
        <p:blipFill rotWithShape="1">
          <a:blip r:embed="rId3">
            <a:alphaModFix/>
          </a:blip>
          <a:srcRect t="46711" b="-1109"/>
          <a:stretch/>
        </p:blipFill>
        <p:spPr>
          <a:xfrm>
            <a:off x="2332875" y="0"/>
            <a:ext cx="4478249" cy="49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575" y="249425"/>
            <a:ext cx="3195000" cy="14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040575" y="1820164"/>
            <a:ext cx="3195000" cy="81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0575" y="2774343"/>
            <a:ext cx="3195000" cy="815958"/>
          </a:xfrm>
          <a:prstGeom prst="rect">
            <a:avLst/>
          </a:prstGeom>
          <a:noFill/>
          <a:ln>
            <a:noFill/>
          </a:ln>
        </p:spPr>
      </p:pic>
      <p:sp>
        <p:nvSpPr>
          <p:cNvPr id="2225" name="Google Shape;2225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SMS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26" name="Google Shape;2226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17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227" name="Google Shape;2227;p120"/>
          <p:cNvSpPr txBox="1"/>
          <p:nvPr/>
        </p:nvSpPr>
        <p:spPr>
          <a:xfrm>
            <a:off x="3276625" y="2948075"/>
            <a:ext cx="26808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SMS messages can and have been used in DoS attacks.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8" name="Google Shape;2228;p120"/>
          <p:cNvSpPr txBox="1"/>
          <p:nvPr/>
        </p:nvSpPr>
        <p:spPr>
          <a:xfrm>
            <a:off x="3371450" y="1984552"/>
            <a:ext cx="25860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SMS messages can be no more than 918 characters.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9" name="Google Shape;2229;p120"/>
          <p:cNvSpPr txBox="1"/>
          <p:nvPr/>
        </p:nvSpPr>
        <p:spPr>
          <a:xfrm>
            <a:off x="3248600" y="392825"/>
            <a:ext cx="2831700" cy="8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SMS (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"short message service")</a:t>
            </a: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messages are what you know as text messages. They are a person-to-person communication method.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4" name="Google Shape;223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500" y="1600802"/>
            <a:ext cx="1049850" cy="153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121"/>
          <p:cNvSpPr txBox="1"/>
          <p:nvPr/>
        </p:nvSpPr>
        <p:spPr>
          <a:xfrm>
            <a:off x="2625500" y="1515800"/>
            <a:ext cx="569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oboto"/>
                <a:ea typeface="Roboto"/>
                <a:cs typeface="Roboto"/>
                <a:sym typeface="Roboto"/>
              </a:rPr>
              <a:t>Smishing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 refers to a social engineering attack performed using SMS messages.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6" name="Google Shape;2236;p12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1" name="Google Shape;2241;p122"/>
          <p:cNvPicPr preferRelativeResize="0"/>
          <p:nvPr/>
        </p:nvPicPr>
        <p:blipFill rotWithShape="1">
          <a:blip r:embed="rId3">
            <a:alphaModFix/>
          </a:blip>
          <a:srcRect t="-238" r="15203" b="706"/>
          <a:stretch/>
        </p:blipFill>
        <p:spPr>
          <a:xfrm>
            <a:off x="3301350" y="0"/>
            <a:ext cx="58426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122"/>
          <p:cNvSpPr txBox="1"/>
          <p:nvPr/>
        </p:nvSpPr>
        <p:spPr>
          <a:xfrm>
            <a:off x="-6150" y="0"/>
            <a:ext cx="3307500" cy="5143500"/>
          </a:xfrm>
          <a:prstGeom prst="rect">
            <a:avLst/>
          </a:prstGeom>
          <a:solidFill>
            <a:srgbClr val="6EAFD7"/>
          </a:solidFill>
          <a:ln>
            <a:noFill/>
          </a:ln>
        </p:spPr>
        <p:txBody>
          <a:bodyPr spcFirstLastPara="1" wrap="square" lIns="457200" tIns="1645900" rIns="18287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the following demonstration, </a:t>
            </a:r>
            <a:b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we’ll go through different ways of examining SMS entries.</a:t>
            </a:r>
            <a:endParaRPr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3" name="Google Shape;2243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44" name="Google Shape;2244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(Source)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039" name="Google Shape;2039;p10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0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0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0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3" name="Google Shape;2043;p105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4" name="Google Shape;2044;p105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05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05"/>
          <p:cNvPicPr preferRelativeResize="0"/>
          <p:nvPr/>
        </p:nvPicPr>
        <p:blipFill rotWithShape="1">
          <a:blip r:embed="rId3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0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48" name="Google Shape;2048;p10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class, you will be able to:</a:t>
            </a:r>
            <a:endParaRPr/>
          </a:p>
        </p:txBody>
      </p:sp>
      <p:sp>
        <p:nvSpPr>
          <p:cNvPr id="2049" name="Google Shape;2049;p105"/>
          <p:cNvSpPr txBox="1">
            <a:spLocks noGrp="1"/>
          </p:cNvSpPr>
          <p:nvPr>
            <p:ph type="subTitle" idx="1"/>
          </p:nvPr>
        </p:nvSpPr>
        <p:spPr>
          <a:xfrm>
            <a:off x="10727" y="1398000"/>
            <a:ext cx="8585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Use Autopsy to access and gather evidence from emails.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0" name="Google Shape;2050;p105"/>
          <p:cNvSpPr txBox="1">
            <a:spLocks noGrp="1"/>
          </p:cNvSpPr>
          <p:nvPr>
            <p:ph type="subTitle" idx="2"/>
          </p:nvPr>
        </p:nvSpPr>
        <p:spPr>
          <a:xfrm>
            <a:off x="-12230" y="2233550"/>
            <a:ext cx="860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Use data exports to analyze email and SMS messages offline.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1" name="Google Shape;2051;p105"/>
          <p:cNvSpPr txBox="1">
            <a:spLocks noGrp="1"/>
          </p:cNvSpPr>
          <p:nvPr>
            <p:ph type="subTitle" idx="3"/>
          </p:nvPr>
        </p:nvSpPr>
        <p:spPr>
          <a:xfrm>
            <a:off x="-751" y="3076275"/>
            <a:ext cx="860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Use Autopsy to extract GPS data and identify WiFi locations. 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2" name="Google Shape;2052;p105"/>
          <p:cNvSpPr txBox="1">
            <a:spLocks noGrp="1"/>
          </p:cNvSpPr>
          <p:nvPr>
            <p:ph type="subTitle" idx="4"/>
          </p:nvPr>
        </p:nvSpPr>
        <p:spPr>
          <a:xfrm>
            <a:off x="-12300" y="3918975"/>
            <a:ext cx="8608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Roboto"/>
                <a:ea typeface="Roboto"/>
                <a:cs typeface="Roboto"/>
                <a:sym typeface="Roboto"/>
              </a:rPr>
              <a:t>Prepare a preliminary report of the 2012 National Gallery Case.</a:t>
            </a:r>
            <a:endParaRPr sz="135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3" name="Google Shape;2053;p10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12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250" name="Google Shape;2250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251" name="Google Shape;2251;p12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Tracy’s SMS Messages 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work with your group to examine Tracy’s SMS messages and gather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more information about the case.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7C0"/>
        </a:solidFill>
        <a:effectLst/>
      </p:bgPr>
    </p:bg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5"/>
          <p:cNvSpPr/>
          <p:nvPr/>
        </p:nvSpPr>
        <p:spPr>
          <a:xfrm>
            <a:off x="14350" y="-26750"/>
            <a:ext cx="9144000" cy="51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62" name="Google Shape;2262;p125"/>
          <p:cNvPicPr preferRelativeResize="0"/>
          <p:nvPr/>
        </p:nvPicPr>
        <p:blipFill rotWithShape="1">
          <a:blip r:embed="rId3">
            <a:alphaModFix/>
          </a:blip>
          <a:srcRect b="1205"/>
          <a:stretch/>
        </p:blipFill>
        <p:spPr>
          <a:xfrm>
            <a:off x="816700" y="884275"/>
            <a:ext cx="7664602" cy="42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25"/>
          <p:cNvSpPr txBox="1"/>
          <p:nvPr/>
        </p:nvSpPr>
        <p:spPr>
          <a:xfrm>
            <a:off x="153950" y="84925"/>
            <a:ext cx="8990100" cy="1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In the final activity, you will conclude your investigation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by working in groups to present your findings in a final report.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64" name="Google Shape;2264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E9FB"/>
        </a:solidFill>
        <a:effectLst/>
      </p:bgPr>
    </p:bg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2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12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12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2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 Recap</a:t>
            </a:r>
            <a:endParaRPr/>
          </a:p>
        </p:txBody>
      </p:sp>
      <p:sp>
        <p:nvSpPr>
          <p:cNvPr id="2277" name="Google Shape;2277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examined a lot of information and done the following:</a:t>
            </a:r>
            <a:endParaRPr/>
          </a:p>
        </p:txBody>
      </p:sp>
      <p:sp>
        <p:nvSpPr>
          <p:cNvPr id="2278" name="Google Shape;2278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79" name="Google Shape;2279;p12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Performed mobile forensic analysis and compiled details of Tracy’s iPhone. </a:t>
            </a:r>
            <a:endParaRPr/>
          </a:p>
        </p:txBody>
      </p:sp>
      <p:sp>
        <p:nvSpPr>
          <p:cNvPr id="2280" name="Google Shape;2280;p12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Searched through numerous files and directories on the iPhone image.</a:t>
            </a:r>
            <a:endParaRPr/>
          </a:p>
        </p:txBody>
      </p:sp>
      <p:sp>
        <p:nvSpPr>
          <p:cNvPr id="2281" name="Google Shape;2281;p12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Tagged and categorized evidence relevant to the case.</a:t>
            </a:r>
            <a:endParaRPr/>
          </a:p>
        </p:txBody>
      </p:sp>
      <p:sp>
        <p:nvSpPr>
          <p:cNvPr id="2282" name="Google Shape;2282;p12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custom tags.</a:t>
            </a:r>
            <a:endParaRPr/>
          </a:p>
        </p:txBody>
      </p:sp>
      <p:sp>
        <p:nvSpPr>
          <p:cNvPr id="2283" name="Google Shape;2283;p12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Extracted data for offline analysis using the export function.</a:t>
            </a:r>
            <a:endParaRPr/>
          </a:p>
        </p:txBody>
      </p:sp>
      <p:sp>
        <p:nvSpPr>
          <p:cNvPr id="2284" name="Google Shape;2284;p12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Examined and documented Tracy’s emails.</a:t>
            </a:r>
            <a:endParaRPr/>
          </a:p>
        </p:txBody>
      </p:sp>
      <p:sp>
        <p:nvSpPr>
          <p:cNvPr id="2285" name="Google Shape;2285;p12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</p:spPr>
        <p:txBody>
          <a:bodyPr spcFirstLastPara="1" wrap="square" lIns="146302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Examined and documented Tracy’s SMS messages.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2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 Minutes</a:t>
            </a:r>
            <a:endParaRPr/>
          </a:p>
        </p:txBody>
      </p:sp>
      <p:sp>
        <p:nvSpPr>
          <p:cNvPr id="2291" name="Google Shape;2291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292" name="Google Shape;2292;p12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 b="1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Final Report 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In this activity, you will start preparing the report </a:t>
            </a:r>
            <a:br>
              <a:rPr lang="en" sz="19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of your group’s findings. The report will be continued </a:t>
            </a:r>
            <a:br>
              <a:rPr lang="en" sz="19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as part of your homework.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2" name="Google Shape;230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129"/>
          <p:cNvSpPr txBox="1"/>
          <p:nvPr/>
        </p:nvSpPr>
        <p:spPr>
          <a:xfrm>
            <a:off x="3577575" y="1384925"/>
            <a:ext cx="52920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You’ll continue your report and work on another bonus assignment for homework. </a:t>
            </a:r>
            <a:endParaRPr sz="27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4" name="Google Shape;2304;p12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26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4" y="0"/>
            <a:ext cx="913606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Digital Forensics Wrap-Up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12" name="Google Shape;2312;p13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27</a:t>
            </a:fld>
            <a:endParaRPr sz="600"/>
          </a:p>
        </p:txBody>
      </p:sp>
      <p:sp>
        <p:nvSpPr>
          <p:cNvPr id="2313" name="Google Shape;2313;p130"/>
          <p:cNvSpPr txBox="1"/>
          <p:nvPr/>
        </p:nvSpPr>
        <p:spPr>
          <a:xfrm>
            <a:off x="0" y="675975"/>
            <a:ext cx="91440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4" name="Google Shape;2314;p13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27</a:t>
            </a:fld>
            <a:endParaRPr sz="600"/>
          </a:p>
        </p:txBody>
      </p:sp>
      <p:sp>
        <p:nvSpPr>
          <p:cNvPr id="2315" name="Google Shape;2315;p130"/>
          <p:cNvSpPr/>
          <p:nvPr/>
        </p:nvSpPr>
        <p:spPr>
          <a:xfrm flipH="1">
            <a:off x="491500" y="1753350"/>
            <a:ext cx="3611100" cy="1278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BDEF4">
              <a:alpha val="6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Digital forensics relies on the expertise of examiners to analyze and interpret data using trusted forensic examination tools.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6" name="Google Shape;2316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498900" cy="8007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forensics is a field dedicated to identifying, extracting, preserving, and reporting information </a:t>
            </a:r>
            <a:br>
              <a:rPr lang="en"/>
            </a:br>
            <a:r>
              <a:rPr lang="en"/>
              <a:t>obtained from computer and network systems.</a:t>
            </a:r>
            <a:endParaRPr/>
          </a:p>
        </p:txBody>
      </p:sp>
      <p:sp>
        <p:nvSpPr>
          <p:cNvPr id="2317" name="Google Shape;2317;p130"/>
          <p:cNvSpPr/>
          <p:nvPr/>
        </p:nvSpPr>
        <p:spPr>
          <a:xfrm flipH="1">
            <a:off x="491500" y="3169300"/>
            <a:ext cx="3611100" cy="1278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9BDEF4">
              <a:alpha val="67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Investigative teams may be spread across several time zones, so it's important to follow a standard time zone, as indicated in the case file.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323" name="Google Shape;2323;p13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324" name="Google Shape;2324;p1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106"/>
          <p:cNvPicPr preferRelativeResize="0"/>
          <p:nvPr/>
        </p:nvPicPr>
        <p:blipFill rotWithShape="1">
          <a:blip r:embed="rId3">
            <a:alphaModFix/>
          </a:blip>
          <a:srcRect t="14079" r="21789" b="15701"/>
          <a:stretch/>
        </p:blipFill>
        <p:spPr>
          <a:xfrm>
            <a:off x="-12300" y="0"/>
            <a:ext cx="9168599" cy="51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0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60" name="Google Shape;2060;p106"/>
          <p:cNvSpPr txBox="1">
            <a:spLocks noGrp="1"/>
          </p:cNvSpPr>
          <p:nvPr>
            <p:ph type="subTitle" idx="1"/>
          </p:nvPr>
        </p:nvSpPr>
        <p:spPr>
          <a:xfrm>
            <a:off x="0" y="1789125"/>
            <a:ext cx="4835700" cy="2159400"/>
          </a:xfrm>
          <a:prstGeom prst="rect">
            <a:avLst/>
          </a:prstGeom>
        </p:spPr>
        <p:txBody>
          <a:bodyPr spcFirstLastPara="1" wrap="square" lIns="457200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As a forensic investigator, it’s critical that you understand how to use tools such </a:t>
            </a:r>
            <a:b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as Autopsy and know how to </a:t>
            </a:r>
            <a:r>
              <a:rPr lang="en" b="1">
                <a:solidFill>
                  <a:srgbClr val="FFFFFF"/>
                </a:solidFill>
              </a:rPr>
              <a:t>export</a:t>
            </a: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data so other team members can </a:t>
            </a:r>
            <a:b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perform offline analysis of evidence.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F"/>
        </a:solidFill>
        <a:effectLst/>
      </p:bgPr>
    </p:bg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5" name="Google Shape;2065;p107"/>
          <p:cNvPicPr preferRelativeResize="0"/>
          <p:nvPr/>
        </p:nvPicPr>
        <p:blipFill rotWithShape="1">
          <a:blip r:embed="rId3">
            <a:alphaModFix/>
          </a:blip>
          <a:srcRect t="159" b="159"/>
          <a:stretch/>
        </p:blipFill>
        <p:spPr>
          <a:xfrm>
            <a:off x="-12300" y="0"/>
            <a:ext cx="9203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67" name="Google Shape;2067;p107"/>
          <p:cNvSpPr txBox="1">
            <a:spLocks noGrp="1"/>
          </p:cNvSpPr>
          <p:nvPr>
            <p:ph type="subTitle" idx="1"/>
          </p:nvPr>
        </p:nvSpPr>
        <p:spPr>
          <a:xfrm>
            <a:off x="0" y="874125"/>
            <a:ext cx="5725200" cy="631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</a:t>
            </a:r>
            <a:r>
              <a:rPr lang="en" b="1">
                <a:solidFill>
                  <a:srgbClr val="FFFFFF"/>
                </a:solidFill>
              </a:rPr>
              <a:t>.emlx</a:t>
            </a:r>
            <a:r>
              <a:rPr lang="en">
                <a:solidFill>
                  <a:srgbClr val="FFFFFF"/>
                </a:solidFill>
              </a:rPr>
              <a:t> is a file extension called Mail Message that’s used to store email messages.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68" name="Google Shape;2068;p107"/>
          <p:cNvSpPr/>
          <p:nvPr/>
        </p:nvSpPr>
        <p:spPr>
          <a:xfrm flipH="1">
            <a:off x="500425" y="1878450"/>
            <a:ext cx="3861900" cy="1386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00FF"/>
          </a:solidFill>
          <a:ln>
            <a:noFill/>
          </a:ln>
        </p:spPr>
        <p:txBody>
          <a:bodyPr spcFirstLastPara="1" wrap="square" lIns="228600" tIns="18287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EMLX files are often referred to as </a:t>
            </a:r>
            <a:b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Apple Mail files because they are created with Apple’s mail program to store plain text files for a single message.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0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2074" name="Google Shape;2074;p10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075" name="Google Shape;2075;p10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 b="1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Email Export 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warm-up activity, you will export the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email database for offline analysis using examination tools outside of Autopsy.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Tracy’s Email Evidence</a:t>
            </a:r>
            <a:endParaRPr/>
          </a:p>
        </p:txBody>
      </p:sp>
      <p:sp>
        <p:nvSpPr>
          <p:cNvPr id="2081" name="Google Shape;2081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82" name="Google Shape;2082;p10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10"/>
          <p:cNvSpPr txBox="1"/>
          <p:nvPr/>
        </p:nvSpPr>
        <p:spPr>
          <a:xfrm>
            <a:off x="3577575" y="1384925"/>
            <a:ext cx="52920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Now we’ll use offline analysis to uncover details of the National Gallery case. 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9" name="Google Shape;2089;p1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7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4" name="Google Shape;209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96"/>
            <a:ext cx="9143999" cy="5131108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Email Evidence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96" name="Google Shape;2096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We can extract the following evidence from emails: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097" name="Google Shape;2097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098" name="Google Shape;2098;p111"/>
          <p:cNvSpPr/>
          <p:nvPr/>
        </p:nvSpPr>
        <p:spPr>
          <a:xfrm>
            <a:off x="1359237" y="1300250"/>
            <a:ext cx="5074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9" name="Google Shape;2099;p11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00" name="Google Shape;2100;p1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1" name="Google Shape;2101;p1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11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3" name="Google Shape;2103;p1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4" name="Google Shape;2104;p1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11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06" name="Google Shape;2106;p1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7" name="Google Shape;2107;p1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8" name="Google Shape;2108;p11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09" name="Google Shape;2109;p1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0" name="Google Shape;2110;p1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1" name="Google Shape;2111;p111"/>
          <p:cNvSpPr/>
          <p:nvPr/>
        </p:nvSpPr>
        <p:spPr>
          <a:xfrm>
            <a:off x="1352550" y="2002545"/>
            <a:ext cx="5074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111"/>
          <p:cNvSpPr/>
          <p:nvPr/>
        </p:nvSpPr>
        <p:spPr>
          <a:xfrm>
            <a:off x="1352550" y="2692856"/>
            <a:ext cx="5074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11"/>
          <p:cNvSpPr/>
          <p:nvPr/>
        </p:nvSpPr>
        <p:spPr>
          <a:xfrm>
            <a:off x="1352550" y="3385578"/>
            <a:ext cx="5074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4" name="Google Shape;2114;p11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115" name="Google Shape;2115;p1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6" name="Google Shape;2116;p1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7" name="Google Shape;2117;p111"/>
          <p:cNvSpPr/>
          <p:nvPr/>
        </p:nvSpPr>
        <p:spPr>
          <a:xfrm>
            <a:off x="1360853" y="4078300"/>
            <a:ext cx="5074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111"/>
          <p:cNvSpPr txBox="1">
            <a:spLocks noGrp="1"/>
          </p:cNvSpPr>
          <p:nvPr>
            <p:ph type="subTitle" idx="3"/>
          </p:nvPr>
        </p:nvSpPr>
        <p:spPr>
          <a:xfrm>
            <a:off x="1556970" y="1319425"/>
            <a:ext cx="3652800" cy="606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Sender’s email address</a:t>
            </a:r>
            <a:endParaRPr sz="1500"/>
          </a:p>
        </p:txBody>
      </p:sp>
      <p:sp>
        <p:nvSpPr>
          <p:cNvPr id="2119" name="Google Shape;2119;p111"/>
          <p:cNvSpPr txBox="1">
            <a:spLocks noGrp="1"/>
          </p:cNvSpPr>
          <p:nvPr>
            <p:ph type="subTitle" idx="4"/>
          </p:nvPr>
        </p:nvSpPr>
        <p:spPr>
          <a:xfrm>
            <a:off x="1552149" y="2004950"/>
            <a:ext cx="3652800" cy="606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Sender’s IP address</a:t>
            </a:r>
            <a:endParaRPr sz="1500"/>
          </a:p>
        </p:txBody>
      </p:sp>
      <p:sp>
        <p:nvSpPr>
          <p:cNvPr id="2120" name="Google Shape;2120;p111"/>
          <p:cNvSpPr txBox="1">
            <a:spLocks noGrp="1"/>
          </p:cNvSpPr>
          <p:nvPr>
            <p:ph type="subTitle" idx="5"/>
          </p:nvPr>
        </p:nvSpPr>
        <p:spPr>
          <a:xfrm>
            <a:off x="1556999" y="2695263"/>
            <a:ext cx="3652800" cy="606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Internet Service Provider (ISP)</a:t>
            </a:r>
            <a:endParaRPr sz="1500"/>
          </a:p>
        </p:txBody>
      </p:sp>
      <p:sp>
        <p:nvSpPr>
          <p:cNvPr id="2121" name="Google Shape;2121;p111"/>
          <p:cNvSpPr txBox="1">
            <a:spLocks noGrp="1"/>
          </p:cNvSpPr>
          <p:nvPr>
            <p:ph type="subTitle" idx="6"/>
          </p:nvPr>
        </p:nvSpPr>
        <p:spPr>
          <a:xfrm>
            <a:off x="1552099" y="3385563"/>
            <a:ext cx="3652800" cy="606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User client (the email app)</a:t>
            </a:r>
            <a:endParaRPr sz="1500"/>
          </a:p>
        </p:txBody>
      </p:sp>
      <p:sp>
        <p:nvSpPr>
          <p:cNvPr id="2122" name="Google Shape;2122;p111"/>
          <p:cNvSpPr txBox="1">
            <a:spLocks noGrp="1"/>
          </p:cNvSpPr>
          <p:nvPr>
            <p:ph type="subTitle" idx="7"/>
          </p:nvPr>
        </p:nvSpPr>
        <p:spPr>
          <a:xfrm>
            <a:off x="1556999" y="4078300"/>
            <a:ext cx="3652800" cy="6069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Location information</a:t>
            </a:r>
            <a:endParaRPr sz="1500"/>
          </a:p>
        </p:txBody>
      </p:sp>
      <p:cxnSp>
        <p:nvCxnSpPr>
          <p:cNvPr id="2123" name="Google Shape;2123;p111"/>
          <p:cNvCxnSpPr/>
          <p:nvPr/>
        </p:nvCxnSpPr>
        <p:spPr>
          <a:xfrm>
            <a:off x="274375" y="640080"/>
            <a:ext cx="67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26F"/>
        </a:solidFill>
        <a:effectLst/>
      </p:bgPr>
    </p:bg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Google Shape;2128;p112"/>
          <p:cNvPicPr preferRelativeResize="0"/>
          <p:nvPr/>
        </p:nvPicPr>
        <p:blipFill rotWithShape="1">
          <a:blip r:embed="rId3">
            <a:alphaModFix/>
          </a:blip>
          <a:srcRect l="22185"/>
          <a:stretch/>
        </p:blipFill>
        <p:spPr>
          <a:xfrm>
            <a:off x="0" y="1866900"/>
            <a:ext cx="3417750" cy="29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Examining Emails in Kali Linux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130" name="Google Shape;2130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Displaying email messages in the </a:t>
            </a:r>
            <a:r>
              <a:rPr lang="en" b="1">
                <a:solidFill>
                  <a:srgbClr val="F3F3F3"/>
                </a:solidFill>
                <a:latin typeface="Inconsolata"/>
                <a:ea typeface="Inconsolata"/>
                <a:cs typeface="Inconsolata"/>
                <a:sym typeface="Inconsolata"/>
              </a:rPr>
              <a:t>INBOX.mbox/Messages</a:t>
            </a:r>
            <a:r>
              <a:rPr lang="en">
                <a:solidFill>
                  <a:srgbClr val="F3F3F3"/>
                </a:solidFill>
              </a:rPr>
              <a:t> folder is as simple as running the </a:t>
            </a:r>
            <a:r>
              <a:rPr lang="en" b="1">
                <a:solidFill>
                  <a:srgbClr val="F3F3F3"/>
                </a:solidFill>
                <a:latin typeface="Inconsolata"/>
                <a:ea typeface="Inconsolata"/>
                <a:cs typeface="Inconsolata"/>
                <a:sym typeface="Inconsolata"/>
              </a:rPr>
              <a:t>ls -s</a:t>
            </a:r>
            <a:r>
              <a:rPr lang="en">
                <a:solidFill>
                  <a:srgbClr val="F3F3F3"/>
                </a:solidFill>
              </a:rPr>
              <a:t> command.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131" name="Google Shape;2131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32" name="Google Shape;2132;p112"/>
          <p:cNvSpPr txBox="1">
            <a:spLocks noGrp="1"/>
          </p:cNvSpPr>
          <p:nvPr>
            <p:ph type="body" idx="3"/>
          </p:nvPr>
        </p:nvSpPr>
        <p:spPr>
          <a:xfrm>
            <a:off x="175" y="1615325"/>
            <a:ext cx="9144000" cy="3648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3F3F3"/>
                </a:solidFill>
              </a:rPr>
              <a:t>From there, we’ll use Nano to display the contents of each EMLX file. 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133" name="Google Shape;2133;p112"/>
          <p:cNvPicPr preferRelativeResize="0"/>
          <p:nvPr/>
        </p:nvPicPr>
        <p:blipFill rotWithShape="1">
          <a:blip r:embed="rId4">
            <a:alphaModFix/>
          </a:blip>
          <a:srcRect r="26556" b="26975"/>
          <a:stretch/>
        </p:blipFill>
        <p:spPr>
          <a:xfrm>
            <a:off x="3147600" y="2109671"/>
            <a:ext cx="5596300" cy="1615241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2134" name="Google Shape;2134;p112"/>
          <p:cNvCxnSpPr/>
          <p:nvPr/>
        </p:nvCxnSpPr>
        <p:spPr>
          <a:xfrm>
            <a:off x="274375" y="640080"/>
            <a:ext cx="8629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5" name="Google Shape;2135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(Source)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</Words>
  <Application>Microsoft Office PowerPoint</Application>
  <PresentationFormat>On-screen Show (16:9)</PresentationFormat>
  <Paragraphs>132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Roboto Thin</vt:lpstr>
      <vt:lpstr>Roboto Medium</vt:lpstr>
      <vt:lpstr>Arial</vt:lpstr>
      <vt:lpstr>Inconsolata</vt:lpstr>
      <vt:lpstr>Roboto</vt:lpstr>
      <vt:lpstr>Roboto Light</vt:lpstr>
      <vt:lpstr>Simple Light</vt:lpstr>
      <vt:lpstr>Simple Light</vt:lpstr>
      <vt:lpstr>Digital Forensics Day 3</vt:lpstr>
      <vt:lpstr>Class Objectives</vt:lpstr>
      <vt:lpstr>PowerPoint Presentation</vt:lpstr>
      <vt:lpstr>PowerPoint Presentation</vt:lpstr>
      <vt:lpstr>15 Minutes</vt:lpstr>
      <vt:lpstr>Tracy’s Email Evidence</vt:lpstr>
      <vt:lpstr>PowerPoint Presentation</vt:lpstr>
      <vt:lpstr>Email Evidence</vt:lpstr>
      <vt:lpstr>Examining Emails in Kali Linux</vt:lpstr>
      <vt:lpstr>Evidence in the Emails</vt:lpstr>
      <vt:lpstr>Correspondence Evidence Worksheet</vt:lpstr>
      <vt:lpstr>45 Minutes</vt:lpstr>
      <vt:lpstr>PowerPoint Presentation</vt:lpstr>
      <vt:lpstr>PowerPoint Presentation</vt:lpstr>
      <vt:lpstr>Tracy’s SMS Messages</vt:lpstr>
      <vt:lpstr>PowerPoint Presentation</vt:lpstr>
      <vt:lpstr>SMS</vt:lpstr>
      <vt:lpstr>PowerPoint Presentation</vt:lpstr>
      <vt:lpstr>PowerPoint Presentation</vt:lpstr>
      <vt:lpstr>15 Minutes</vt:lpstr>
      <vt:lpstr>PowerPoint Presentation</vt:lpstr>
      <vt:lpstr>PowerPoint Presentation</vt:lpstr>
      <vt:lpstr>Unit Recap</vt:lpstr>
      <vt:lpstr>25 Minutes</vt:lpstr>
      <vt:lpstr>PowerPoint Presentation</vt:lpstr>
      <vt:lpstr>PowerPoint Presentation</vt:lpstr>
      <vt:lpstr>Digital Forensics Wrap-Up 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 Day 3</dc:title>
  <cp:lastModifiedBy>Dan Schmidt</cp:lastModifiedBy>
  <cp:revision>1</cp:revision>
  <dcterms:modified xsi:type="dcterms:W3CDTF">2021-05-15T13:54:54Z</dcterms:modified>
</cp:coreProperties>
</file>